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jpe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798" y="9245599"/>
            <a:ext cx="368504" cy="381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uugear.com/witty-pi-realtime-clock-power-management-for-raspberry-pi/" TargetMode="External"/><Relationship Id="rId3" Type="http://schemas.openxmlformats.org/officeDocument/2006/relationships/hyperlink" Target="http://phidgets.com" TargetMode="External"/><Relationship Id="rId4" Type="http://schemas.openxmlformats.org/officeDocument/2006/relationships/hyperlink" Target="https://github.com/sftcd/loradtn-pi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sftcd/loradtn-pi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LoRa  Gateway Power Managemen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LoRa  Gateway Power Management</a:t>
            </a:r>
          </a:p>
        </p:txBody>
      </p:sp>
      <p:sp>
        <p:nvSpPr>
          <p:cNvPr id="120" name="Robert Cooney, Stephen Farrell, Kerry Hartnet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Robert Cooney, Stephen Farrell, Kerry Hartnett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eferen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References</a:t>
            </a:r>
          </a:p>
        </p:txBody>
      </p:sp>
      <p:sp>
        <p:nvSpPr>
          <p:cNvPr id="152" name="“An N4C DTN Router Node Design”, Stephen Farrell, Stefan Weber, Alex McMahon, Eoin Meehan and Kerry Hartnett, 1st Extreme Workshop on Communication, Laponia, Sweden, 2009/08/14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911" indent="-438911" defTabSz="560831">
              <a:spcBef>
                <a:spcPts val="4000"/>
              </a:spcBef>
              <a:defRPr sz="2784"/>
            </a:pPr>
            <a:r>
              <a:t>“An N4C DTN Router Node Design”, Stephen Farrell, Stefan Weber, Alex McMahon, Eoin Meehan and Kerry Hartnett, 1st Extreme Workshop on Communication, Laponia, Sweden, 2009/08/14</a:t>
            </a:r>
          </a:p>
          <a:p>
            <a:pPr marL="438911" indent="-438911" defTabSz="560831">
              <a:spcBef>
                <a:spcPts val="4000"/>
              </a:spcBef>
              <a:defRPr sz="2784"/>
            </a:pPr>
            <a:r>
              <a:t>Previous data available at https://basil.dsg.cs.tcd.ie/code/tcd/loradtn </a:t>
            </a:r>
          </a:p>
          <a:p>
            <a:pPr marL="438911" indent="-438911" defTabSz="560831">
              <a:spcBef>
                <a:spcPts val="4000"/>
              </a:spcBef>
              <a:defRPr sz="2784"/>
            </a:pPr>
            <a:r>
              <a:rPr u="sng">
                <a:hlinkClick r:id="rId2" invalidUrl="" action="" tgtFrame="" tooltip="" history="1" highlightClick="0" endSnd="0"/>
              </a:rPr>
              <a:t>UUGear Witty-Pi Realtime Clock + Power Management for Raspberry Pi</a:t>
            </a:r>
          </a:p>
          <a:p>
            <a:pPr marL="438911" indent="-438911" defTabSz="560831">
              <a:spcBef>
                <a:spcPts val="4000"/>
              </a:spcBef>
              <a:defRPr sz="2784"/>
            </a:pPr>
            <a:r>
              <a:t>Phidgets library @ </a:t>
            </a:r>
            <a:r>
              <a:rPr u="sng">
                <a:hlinkClick r:id="rId3" invalidUrl="" action="" tgtFrame="" tooltip="" history="1" highlightClick="0" endSnd="0"/>
              </a:rPr>
              <a:t>phidgets.com</a:t>
            </a:r>
          </a:p>
          <a:p>
            <a:pPr marL="438911" indent="-438911" defTabSz="560831">
              <a:spcBef>
                <a:spcPts val="4000"/>
              </a:spcBef>
              <a:defRPr sz="2784"/>
            </a:pPr>
            <a:r>
              <a:t>Git Repo @ </a:t>
            </a:r>
            <a:r>
              <a:rPr u="sng">
                <a:hlinkClick r:id="rId4" invalidUrl="" action="" tgtFrame="" tooltip="" history="1" highlightClick="0" endSnd="0"/>
              </a:rPr>
              <a:t>https://github.com/sftcd/loradtn-pi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cropped-router.png" descr="cropped-router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20187" r="0" b="13129"/>
          <a:stretch>
            <a:fillRect/>
          </a:stretch>
        </p:blipFill>
        <p:spPr>
          <a:xfrm>
            <a:off x="6992192" y="881542"/>
            <a:ext cx="4443837" cy="7679610"/>
          </a:xfrm>
          <a:prstGeom prst="rect">
            <a:avLst/>
          </a:prstGeom>
        </p:spPr>
      </p:pic>
      <p:sp>
        <p:nvSpPr>
          <p:cNvPr id="123" name="Inherited Kerlink LoRaWan gateway with solar-powered DTN router assembl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>
              <a:defRPr sz="3900"/>
            </a:lvl1pPr>
          </a:lstStyle>
          <a:p>
            <a:pPr/>
            <a:r>
              <a:t>Inherited Kerlink LoRaWan gateway with solar-powered DTN router assembly</a:t>
            </a:r>
          </a:p>
        </p:txBody>
      </p:sp>
      <p:sp>
        <p:nvSpPr>
          <p:cNvPr id="124" name="Was mounted on roof in TCD from January - September 2017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pPr/>
            <a:r>
              <a:t>Was mounted on roof in TCD from January - September 2017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20170110_152147.jpg" descr="20170110_152147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6780" r="0" b="1678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7" name="What Is I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It?</a:t>
            </a:r>
          </a:p>
        </p:txBody>
      </p:sp>
      <p:sp>
        <p:nvSpPr>
          <p:cNvPr id="128" name="LoRaWAN stands for Long Range Wide Area Network, which is a specification used mainly by battery operated devices in the Internet of Things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58139" indent="-358139" defTabSz="549148">
              <a:spcBef>
                <a:spcPts val="3500"/>
              </a:spcBef>
              <a:defRPr sz="2256"/>
            </a:pPr>
            <a:r>
              <a:t>LoRaWAN stands for Long Range Wide Area Network, which is a specification used mainly by battery operated devices in the Internet of Things. </a:t>
            </a:r>
          </a:p>
          <a:p>
            <a:pPr marL="358139" indent="-358139" defTabSz="549148">
              <a:spcBef>
                <a:spcPts val="3500"/>
              </a:spcBef>
              <a:defRPr sz="2256"/>
            </a:pPr>
            <a:r>
              <a:t>Devices use LoRaWAN to connect to the gateway, and they can then use this connection to remotely report data they have collected</a:t>
            </a:r>
          </a:p>
          <a:p>
            <a:pPr marL="358139" indent="-358139" defTabSz="549148">
              <a:spcBef>
                <a:spcPts val="3500"/>
              </a:spcBef>
              <a:defRPr sz="2256"/>
            </a:pPr>
            <a:r>
              <a:t>The gateway is solar-powered, so its operation is dependent on the weather at the time - “Up” state if weather is good, “Low power” or “Sleep” state if weather is poor for extended period of time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owerMgmtdrawing(2).png" descr="PowerMgmtdrawing(2)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541" t="0" r="2541" b="0"/>
          <a:stretch>
            <a:fillRect/>
          </a:stretch>
        </p:blipFill>
        <p:spPr>
          <a:xfrm>
            <a:off x="6256477" y="2202429"/>
            <a:ext cx="6536208" cy="6628650"/>
          </a:xfrm>
          <a:prstGeom prst="rect">
            <a:avLst/>
          </a:prstGeom>
        </p:spPr>
      </p:pic>
      <p:sp>
        <p:nvSpPr>
          <p:cNvPr id="131" name="Setu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Setup</a:t>
            </a:r>
          </a:p>
        </p:txBody>
      </p:sp>
      <p:sp>
        <p:nvSpPr>
          <p:cNvPr id="132" name="Previous build used Eurotech Board Controller (which died)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Previous build used Eurotech Board Controller (which died)</a:t>
            </a:r>
          </a:p>
          <a:p>
            <a:pPr/>
            <a:r>
              <a:t>Replaced Board with Raspberry Pi + Witty Pi for power management and RTC, and Solar Charge Controller </a:t>
            </a:r>
            <a:br/>
            <a:br/>
            <a:r>
              <a:rPr sz="2000"/>
              <a:t>- See references slide for more details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Goals</a:t>
            </a:r>
          </a:p>
        </p:txBody>
      </p:sp>
      <p:sp>
        <p:nvSpPr>
          <p:cNvPr id="135" name="Get old daemon working with new setup - Raspberry Pi, Witty Pi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Get old daemon working with new setup - Raspberry Pi, Witty Pi</a:t>
            </a:r>
          </a:p>
          <a:p>
            <a:pPr/>
            <a:r>
              <a:t>Rewrite code power management daemon to make it more clear, maintainable and concise while keeping core functionality intact</a:t>
            </a:r>
          </a:p>
          <a:p>
            <a:pPr/>
            <a:r>
              <a:t>Introduce configuration options to allow for customisation of operation, such as choice of length of time to sleep when down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20170110_152147.jpg" descr="20170110_152147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6780" r="0" b="1678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8" name="Power Manag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Power Management</a:t>
            </a:r>
          </a:p>
        </p:txBody>
      </p:sp>
      <p:sp>
        <p:nvSpPr>
          <p:cNvPr id="139" name="Power management code rewritten to introduce smarter sleep/wake pattern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80999" indent="-380999">
              <a:defRPr sz="2100"/>
            </a:pPr>
            <a:r>
              <a:t>Power management code rewritten to introduce smarter sleep/wake patterns</a:t>
            </a:r>
          </a:p>
          <a:p>
            <a:pPr marL="380999" indent="-380999">
              <a:defRPr sz="2100"/>
            </a:pPr>
            <a:r>
              <a:t>Sleep/turn off at set voltage threshold, low power state (doesn’t power gateway) for telemetry purposes</a:t>
            </a:r>
          </a:p>
          <a:p>
            <a:pPr marL="380999" indent="-380999">
              <a:defRPr sz="2100"/>
            </a:pPr>
            <a:r>
              <a:t>Sleep modes - greedy, moderate, conservative - impact length of time device is powered off</a:t>
            </a:r>
          </a:p>
          <a:p>
            <a:pPr marL="380999" indent="-380999">
              <a:defRPr sz="2100"/>
            </a:pPr>
            <a:r>
              <a:t>Also supports relative sleep patterns eg.  Sleep for 10 minutes of every 60 - note that in this case, greedy/moderate/conservative sleep will still apply when battery is too low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transp.jpg" descr="transp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32062" r="95" b="37427"/>
          <a:stretch>
            <a:fillRect/>
          </a:stretch>
        </p:blipFill>
        <p:spPr>
          <a:xfrm>
            <a:off x="881799" y="2764879"/>
            <a:ext cx="11141034" cy="1918048"/>
          </a:xfrm>
          <a:prstGeom prst="rect">
            <a:avLst/>
          </a:prstGeom>
        </p:spPr>
      </p:pic>
      <p:sp>
        <p:nvSpPr>
          <p:cNvPr id="142" name="More Power Manag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z="7519"/>
            </a:lvl1pPr>
          </a:lstStyle>
          <a:p>
            <a:pPr/>
            <a:r>
              <a:t>More Power Management</a:t>
            </a:r>
          </a:p>
        </p:txBody>
      </p:sp>
      <p:sp>
        <p:nvSpPr>
          <p:cNvPr id="143" name="Logging enabled -&gt; /var/log, can be used to compare statistics for different configurations - determine optimal setup to maximise uptime…"/>
          <p:cNvSpPr txBox="1"/>
          <p:nvPr>
            <p:ph type="body" sz="half" idx="1"/>
          </p:nvPr>
        </p:nvSpPr>
        <p:spPr>
          <a:xfrm>
            <a:off x="863600" y="4920555"/>
            <a:ext cx="11386096" cy="3645843"/>
          </a:xfrm>
          <a:prstGeom prst="rect">
            <a:avLst/>
          </a:prstGeom>
        </p:spPr>
        <p:txBody>
          <a:bodyPr/>
          <a:lstStyle/>
          <a:p>
            <a:pPr/>
            <a:r>
              <a:t>Logging enabled -&gt; /var/log, can be used to compare statistics for different configurations - determine optimal setup to maximise uptime</a:t>
            </a:r>
          </a:p>
          <a:p>
            <a:pPr/>
            <a:r>
              <a:t>Simulated voltage used for testing purposes in lab development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Dem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  <p:sp>
        <p:nvSpPr>
          <p:cNvPr id="146" name="Initial 2 runs won’t update screen after reboot as startup script is not present initiall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4047" indent="-384047" defTabSz="490727">
              <a:spcBef>
                <a:spcPts val="3500"/>
              </a:spcBef>
              <a:defRPr sz="3191"/>
            </a:pPr>
            <a:r>
              <a:t>Initial 2 runs won’t update screen after reboot as startup script is not present initially</a:t>
            </a:r>
          </a:p>
          <a:p>
            <a:pPr marL="384047" indent="-384047" defTabSz="490727">
              <a:spcBef>
                <a:spcPts val="3500"/>
              </a:spcBef>
              <a:defRPr sz="3191"/>
            </a:pPr>
            <a:r>
              <a:t>First run with Greedy mode configured, and simulated voltage depletion - should wait for voltage to deplete below threshold </a:t>
            </a:r>
            <a:r>
              <a:rPr i="1">
                <a:latin typeface="Helvetica"/>
                <a:ea typeface="Helvetica"/>
                <a:cs typeface="Helvetica"/>
                <a:sym typeface="Helvetica"/>
              </a:rPr>
              <a:t>1060V,</a:t>
            </a:r>
            <a:r>
              <a:t> sleep for short time (1 minute for demo purposes), then wake</a:t>
            </a:r>
          </a:p>
          <a:p>
            <a:pPr marL="384047" indent="-384047" defTabSz="490727">
              <a:spcBef>
                <a:spcPts val="3500"/>
              </a:spcBef>
              <a:defRPr sz="3191"/>
            </a:pPr>
            <a:r>
              <a:t>Second run with Greedy mode and relative sleep pattern - stays awake for 1 minute then sleeps for 1 minute</a:t>
            </a:r>
          </a:p>
          <a:p>
            <a:pPr marL="384047" indent="-384047" defTabSz="490727">
              <a:spcBef>
                <a:spcPts val="3500"/>
              </a:spcBef>
              <a:defRPr sz="3191"/>
            </a:pPr>
            <a:r>
              <a:t>Third run with Moderate mode enabled and script copied to init.d - should run on startup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ode Rewri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Code Rewrite</a:t>
            </a:r>
          </a:p>
        </p:txBody>
      </p:sp>
      <p:sp>
        <p:nvSpPr>
          <p:cNvPr id="149" name="Code for power management daemon rewritten based on existing materia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911" indent="-438911" defTabSz="560831">
              <a:spcBef>
                <a:spcPts val="4000"/>
              </a:spcBef>
              <a:defRPr sz="3648"/>
            </a:pPr>
            <a:r>
              <a:t>Code for power management daemon rewritten based on existing material</a:t>
            </a:r>
          </a:p>
          <a:p>
            <a:pPr marL="438911" indent="-438911" defTabSz="560831">
              <a:spcBef>
                <a:spcPts val="4000"/>
              </a:spcBef>
              <a:defRPr sz="3648"/>
            </a:pPr>
            <a:r>
              <a:t>Some files/functions salvaged from old code such as phidget code from phidget library (used to track voltage/current and display status on screen) </a:t>
            </a:r>
          </a:p>
          <a:p>
            <a:pPr marL="438911" indent="-438911" defTabSz="560831">
              <a:spcBef>
                <a:spcPts val="4000"/>
              </a:spcBef>
              <a:defRPr sz="3648"/>
            </a:pPr>
            <a:r>
              <a:t>Main rewrite was of pbmd.c, which is the main file for the daemon </a:t>
            </a:r>
          </a:p>
          <a:p>
            <a:pPr marL="438911" indent="-438911" defTabSz="560831">
              <a:spcBef>
                <a:spcPts val="4000"/>
              </a:spcBef>
              <a:defRPr sz="3648"/>
            </a:pPr>
            <a:r>
              <a:t>Code repo @ </a:t>
            </a:r>
            <a:r>
              <a:rPr u="sng">
                <a:hlinkClick r:id="rId2" invalidUrl="" action="" tgtFrame="" tooltip="" history="1" highlightClick="0" endSnd="0"/>
              </a:rPr>
              <a:t>https://github.com/sftcd/loradtn-pi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